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BD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48" y="1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08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46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6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3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49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7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6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3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7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99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1FBD0-8110-3F4B-9CC0-AE16A0C20DD7}" type="datetimeFigureOut">
              <a:rPr lang="en-US" smtClean="0"/>
              <a:t>9/18/15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27509-B2E4-6144-97C4-20C4ED4B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7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SRI #1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5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800"/>
            <a:ext cx="8966200" cy="6400800"/>
          </a:xfrm>
        </p:spPr>
        <p:txBody>
          <a:bodyPr>
            <a:normAutofit fontScale="55000" lnSpcReduction="20000"/>
          </a:bodyPr>
          <a:lstStyle/>
          <a:p>
            <a:r>
              <a:rPr lang="en-US" sz="4200" i="1" dirty="0"/>
              <a:t>For questions 1 - 4 use the following information</a:t>
            </a:r>
            <a:r>
              <a:rPr lang="en-US" sz="4200" b="1" i="1" dirty="0"/>
              <a:t>:    </a:t>
            </a:r>
            <a:r>
              <a:rPr lang="en-US" sz="4200" b="1" dirty="0"/>
              <a:t>You are instructed to try to draw a line 20 cm long without looking at a ruler. After you draw your “estimate” line you measure it and find out that it is 25cm long.</a:t>
            </a:r>
          </a:p>
          <a:p>
            <a:pPr marL="0" indent="0">
              <a:buNone/>
            </a:pPr>
            <a:r>
              <a:rPr lang="en-US" sz="4200" dirty="0"/>
              <a:t>	1. How many units off were you</a:t>
            </a:r>
            <a:r>
              <a:rPr lang="en-US" sz="4200" dirty="0" smtClean="0"/>
              <a:t>?</a:t>
            </a:r>
          </a:p>
          <a:p>
            <a:pPr marL="0" indent="0">
              <a:buNone/>
            </a:pPr>
            <a:r>
              <a:rPr lang="en-US" sz="4200" dirty="0"/>
              <a:t>	</a:t>
            </a:r>
            <a:r>
              <a:rPr lang="en-US" sz="4200" dirty="0" smtClean="0"/>
              <a:t>		</a:t>
            </a:r>
            <a:r>
              <a:rPr lang="en-US" sz="4200" dirty="0" smtClean="0">
                <a:solidFill>
                  <a:srgbClr val="FF0000"/>
                </a:solidFill>
              </a:rPr>
              <a:t>25cm – 20cm = </a:t>
            </a:r>
            <a:r>
              <a:rPr lang="en-US" sz="4400" b="1" dirty="0" smtClean="0">
                <a:solidFill>
                  <a:srgbClr val="FF0000"/>
                </a:solidFill>
              </a:rPr>
              <a:t>5cm off.</a:t>
            </a:r>
            <a:endParaRPr lang="en-US" sz="4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200" dirty="0"/>
              <a:t>	2. What was your % error</a:t>
            </a:r>
            <a:r>
              <a:rPr lang="en-US" sz="4200" dirty="0" smtClean="0"/>
              <a:t>?								</a:t>
            </a:r>
            <a:r>
              <a:rPr lang="en-US" sz="4200" dirty="0"/>
              <a:t>	</a:t>
            </a:r>
            <a:r>
              <a:rPr lang="en-US" sz="4200" dirty="0" smtClean="0"/>
              <a:t>							</a:t>
            </a:r>
            <a:endParaRPr lang="en-US" sz="4200" dirty="0"/>
          </a:p>
          <a:p>
            <a:pPr marL="0" indent="0">
              <a:buNone/>
            </a:pPr>
            <a:r>
              <a:rPr lang="en-US" sz="4200" dirty="0"/>
              <a:t> </a:t>
            </a:r>
          </a:p>
          <a:p>
            <a:pPr marL="0" indent="0">
              <a:buNone/>
            </a:pPr>
            <a:r>
              <a:rPr lang="en-US" sz="4200" dirty="0"/>
              <a:t>	3. What was your % accuracy?</a:t>
            </a:r>
          </a:p>
          <a:p>
            <a:pPr marL="0" indent="0">
              <a:buNone/>
            </a:pPr>
            <a:r>
              <a:rPr lang="en-US" sz="4200" dirty="0"/>
              <a:t> </a:t>
            </a:r>
          </a:p>
          <a:p>
            <a:pPr marL="0" indent="0">
              <a:buNone/>
            </a:pPr>
            <a:r>
              <a:rPr lang="en-US" sz="4200" dirty="0"/>
              <a:t>	4. If you had drawn your “estimate” line 22 cm. long, what would your percent accuracy have been?</a:t>
            </a:r>
          </a:p>
          <a:p>
            <a:pPr marL="0" indent="0">
              <a:buNone/>
            </a:pPr>
            <a:r>
              <a:rPr lang="en-US" sz="4200" dirty="0"/>
              <a:t> </a:t>
            </a:r>
          </a:p>
          <a:p>
            <a:pPr marL="0" indent="0">
              <a:buNone/>
            </a:pPr>
            <a:r>
              <a:rPr lang="en-US" sz="4200" dirty="0" smtClean="0"/>
              <a:t>	</a:t>
            </a:r>
          </a:p>
          <a:p>
            <a:pPr marL="0" indent="0">
              <a:buNone/>
            </a:pPr>
            <a:endParaRPr lang="en-US" sz="4200" dirty="0" smtClean="0"/>
          </a:p>
          <a:p>
            <a:pPr marL="0" indent="0">
              <a:buNone/>
            </a:pPr>
            <a:r>
              <a:rPr lang="en-US" sz="4200" dirty="0" smtClean="0"/>
              <a:t>5</a:t>
            </a:r>
            <a:r>
              <a:rPr lang="en-US" sz="4200" dirty="0"/>
              <a:t>. If you mix 5 ml of a 12% salt solution with 5 ml of water, what is the concentration of salt in the resulting solution</a:t>
            </a:r>
            <a:r>
              <a:rPr lang="en-US" sz="4200" dirty="0" smtClean="0"/>
              <a:t>?</a:t>
            </a:r>
            <a:endParaRPr lang="en-US" sz="42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87450" y="2431703"/>
            <a:ext cx="2908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Units off    	  X 100 =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Correct units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54600" y="2186682"/>
            <a:ext cx="269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5cm     X 100 = </a:t>
            </a:r>
            <a:r>
              <a:rPr lang="en-US" sz="2400" b="1" dirty="0" smtClean="0">
                <a:solidFill>
                  <a:srgbClr val="FF0000"/>
                </a:solidFill>
              </a:rPr>
              <a:t>25%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20cm 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>
            <a:stCxn id="2" idx="1"/>
          </p:cNvCxnSpPr>
          <p:nvPr/>
        </p:nvCxnSpPr>
        <p:spPr>
          <a:xfrm flipV="1">
            <a:off x="1187450" y="2768600"/>
            <a:ext cx="1358900" cy="17046"/>
          </a:xfrm>
          <a:prstGeom prst="line">
            <a:avLst/>
          </a:pr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054600" y="2620546"/>
            <a:ext cx="711200" cy="0"/>
          </a:xfrm>
          <a:prstGeom prst="line">
            <a:avLst/>
          </a:pr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3268126"/>
            <a:ext cx="269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 100 - 25% = </a:t>
            </a:r>
            <a:r>
              <a:rPr lang="en-US" sz="2400" b="1" dirty="0" smtClean="0">
                <a:solidFill>
                  <a:srgbClr val="FF0000"/>
                </a:solidFill>
              </a:rPr>
              <a:t>75%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1400" y="4486870"/>
            <a:ext cx="269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cm     X 100 = 10%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20cm 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041400" y="4881146"/>
            <a:ext cx="711200" cy="0"/>
          </a:xfrm>
          <a:prstGeom prst="line">
            <a:avLst/>
          </a:pr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91000" y="4486870"/>
            <a:ext cx="269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 100 - 10% = </a:t>
            </a:r>
            <a:r>
              <a:rPr lang="en-US" sz="2400" b="1" dirty="0" smtClean="0">
                <a:solidFill>
                  <a:srgbClr val="FF0000"/>
                </a:solidFill>
              </a:rPr>
              <a:t>90%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8567" y="6172200"/>
            <a:ext cx="7820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Double the water means cutting the salt concentration in half so it is </a:t>
            </a:r>
            <a:r>
              <a:rPr lang="en-US" sz="2400" b="1" dirty="0" smtClean="0">
                <a:solidFill>
                  <a:srgbClr val="FF0000"/>
                </a:solidFill>
              </a:rPr>
              <a:t>6%.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122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299" y="228600"/>
            <a:ext cx="8648701" cy="6502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6. The weight of some sand in a cup is shown on a dial-a-gram balance below. </a:t>
            </a:r>
            <a:r>
              <a:rPr lang="en-US" sz="2800" b="1" dirty="0"/>
              <a:t>If the cup weighs 35.51 grams, how much does the sand weigh?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3" descr="balance for sri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51" y="2016106"/>
            <a:ext cx="7505653" cy="279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53276" y="2516257"/>
            <a:ext cx="114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100g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31124" y="3058082"/>
            <a:ext cx="193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20g</a:t>
            </a:r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625600" y="2556276"/>
            <a:ext cx="1041400" cy="97624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24000" y="2016106"/>
            <a:ext cx="1143000" cy="1105188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5004" y="3532519"/>
            <a:ext cx="596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8.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53400" y="354576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6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32824" y="35457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4g</a:t>
            </a:r>
            <a:endParaRPr lang="en-US" sz="3600" b="1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010400" y="4192100"/>
            <a:ext cx="1854200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77100" y="3658246"/>
            <a:ext cx="62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7787" y="4163775"/>
            <a:ext cx="521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Weight of sand + cup = </a:t>
            </a:r>
            <a:r>
              <a:rPr lang="en-US" sz="3600" b="1" dirty="0" smtClean="0"/>
              <a:t>128.64g</a:t>
            </a:r>
            <a:endParaRPr lang="en-US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510087" y="4632018"/>
            <a:ext cx="45450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3366FF"/>
                </a:solidFill>
              </a:rPr>
              <a:t>	−  Weight of cup = </a:t>
            </a:r>
            <a:r>
              <a:rPr lang="en-US" sz="3200" b="1" dirty="0" smtClean="0">
                <a:solidFill>
                  <a:srgbClr val="3366FF"/>
                </a:solidFill>
              </a:rPr>
              <a:t>35.51g</a:t>
            </a:r>
            <a:endParaRPr lang="en-US" sz="3200" b="1" dirty="0">
              <a:solidFill>
                <a:srgbClr val="3366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346700" y="5394882"/>
            <a:ext cx="349250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68700" y="5549324"/>
            <a:ext cx="5575300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			Weight of sand: 93.13 g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59433" y="6192560"/>
            <a:ext cx="1699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(or 93.11)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9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7" grpId="1" animBg="1"/>
      <p:bldP spid="7" grpId="3" animBg="1"/>
      <p:bldP spid="9" grpId="0" animBg="1"/>
      <p:bldP spid="10" grpId="0"/>
      <p:bldP spid="12" grpId="0"/>
      <p:bldP spid="13" grpId="0"/>
      <p:bldP spid="16" grpId="0"/>
      <p:bldP spid="17" grpId="0"/>
      <p:bldP spid="18" grpId="0"/>
      <p:bldP spid="2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74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7. You estimate the concentration of a solution to be 42% but it is actually 60%. What is your percent accuracy?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dirty="0"/>
              <a:t>. Which statement is false:</a:t>
            </a:r>
          </a:p>
          <a:p>
            <a:pPr marL="0" indent="0">
              <a:buNone/>
            </a:pPr>
            <a:r>
              <a:rPr lang="en-US" dirty="0"/>
              <a:t>	A. inferences </a:t>
            </a:r>
            <a:r>
              <a:rPr lang="en-US" dirty="0" smtClean="0"/>
              <a:t>are always bad in science.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B. inferences </a:t>
            </a:r>
            <a:r>
              <a:rPr lang="en-US" dirty="0" smtClean="0"/>
              <a:t>should not be included in </a:t>
            </a:r>
            <a:r>
              <a:rPr lang="en-US" dirty="0"/>
              <a:t>the “Observations” section of a lab report.</a:t>
            </a:r>
          </a:p>
          <a:p>
            <a:pPr marL="0" indent="0">
              <a:buNone/>
            </a:pPr>
            <a:r>
              <a:rPr lang="en-US" dirty="0"/>
              <a:t>	C. </a:t>
            </a:r>
            <a:r>
              <a:rPr lang="en-US" dirty="0" smtClean="0"/>
              <a:t>observations are things we directly experience with one or more of our five senses..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D. </a:t>
            </a:r>
            <a:r>
              <a:rPr lang="en-US" dirty="0" smtClean="0"/>
              <a:t>inferences are based on observations.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E. If it is possible to count or measure something, you should make your observations of it quantitative, not qualitative.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1574800"/>
            <a:ext cx="4864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60% – 42% = 18% units off  (also % error).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92700" y="1574800"/>
            <a:ext cx="3365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100% - 18% = </a:t>
            </a:r>
            <a:r>
              <a:rPr lang="en-US" sz="2400" b="1" dirty="0" smtClean="0">
                <a:solidFill>
                  <a:srgbClr val="FF0000"/>
                </a:solidFill>
              </a:rPr>
              <a:t>82% accuracy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39800" y="2743200"/>
            <a:ext cx="458470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459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2600"/>
            <a:ext cx="7937500" cy="5346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9. Which of the following is false about “Best Fit” lines in science: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 smtClean="0"/>
              <a:t>They are needed to reveal patterns </a:t>
            </a:r>
            <a:r>
              <a:rPr lang="en-US" sz="2400" dirty="0" err="1" smtClean="0"/>
              <a:t>inspite</a:t>
            </a:r>
            <a:r>
              <a:rPr lang="en-US" sz="2400" dirty="0" smtClean="0"/>
              <a:t> of the effect of error on data.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They are optional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They are often not 100% accurate but give an idea of the trend of the data.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They can show relationships in data.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They sometimes don’t go through all data points.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10. Carbon copy </a:t>
            </a:r>
            <a:r>
              <a:rPr lang="en-US" sz="2400" dirty="0" smtClean="0">
                <a:solidFill>
                  <a:srgbClr val="008000"/>
                </a:solidFill>
              </a:rPr>
              <a:t>9/17/15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01700" y="2844800"/>
            <a:ext cx="260350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88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286</Words>
  <Application>Microsoft Macintosh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SRI #1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SRI #1 </dc:title>
  <dc:creator>SCUSD</dc:creator>
  <cp:lastModifiedBy>SCUSD</cp:lastModifiedBy>
  <cp:revision>14</cp:revision>
  <dcterms:created xsi:type="dcterms:W3CDTF">2014-09-18T04:56:17Z</dcterms:created>
  <dcterms:modified xsi:type="dcterms:W3CDTF">2015-09-18T14:59:58Z</dcterms:modified>
</cp:coreProperties>
</file>